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57" r:id="rId5"/>
    <p:sldId id="258" r:id="rId6"/>
    <p:sldId id="259" r:id="rId7"/>
    <p:sldId id="261" r:id="rId8"/>
    <p:sldId id="263" r:id="rId9"/>
    <p:sldId id="264" r:id="rId10"/>
    <p:sldId id="266" r:id="rId11"/>
    <p:sldId id="267" r:id="rId12"/>
    <p:sldId id="268" r:id="rId13"/>
    <p:sldId id="271" r:id="rId14"/>
    <p:sldId id="272" r:id="rId15"/>
    <p:sldId id="270" r:id="rId16"/>
    <p:sldId id="273" r:id="rId17"/>
    <p:sldId id="274" r:id="rId18"/>
    <p:sldId id="275" r:id="rId19"/>
    <p:sldId id="262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4" r:id="rId33"/>
    <p:sldId id="289" r:id="rId34"/>
    <p:sldId id="295" r:id="rId35"/>
    <p:sldId id="293" r:id="rId36"/>
    <p:sldId id="296" r:id="rId37"/>
    <p:sldId id="299" r:id="rId38"/>
    <p:sldId id="297" r:id="rId39"/>
    <p:sldId id="29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-3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E2EC-C8D9-4C24-925A-FE56A41F5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82CD3-5E66-49C5-95B1-01B24A6A2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FFC84-9DF2-45AF-BA34-3D132B9C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D3AF0-0A35-4054-9304-DA750D37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67E1C-4CFF-4462-B368-BACEA36B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9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482A9-1806-49E7-9487-78A1BEE4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7676C-4D86-49AE-B6AF-7081D6255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57B83-E4A8-4167-A50C-2FCC16F8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3DE08-3626-4EF0-A2B4-8FC380B0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94043-353B-4777-8906-8F806A79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B46B1C-7DC3-4BF7-BF3E-04A02D891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AA65D-4546-4883-A9E5-F78841DAA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CDB31-D13E-4263-BB59-EACAC9CE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73AE-9F67-4D0D-AD47-D95CEC43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562B4-74FE-4B0D-8C1E-89C9DEEC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9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EC7A-CA83-42D1-A8F8-4521439B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8EA62-403E-4ED6-9B83-4D6DC0C23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C4CD-286A-436D-ACD5-DE702823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A7483-D420-42D4-8E16-A926EE26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21FD5-3723-42B3-9325-578C814D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7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DEE5-2B92-4846-A0E2-27998D6E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6E139-AE66-4A62-9363-B0EA7E32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D6D94-3930-481C-8786-94D3ABA4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3DDB0-85A8-4EBB-B62F-18DA6344E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1AFA8-D4B4-4109-B4AA-2AC8D9EC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0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4BD8-5819-4A8F-B87F-4C17C1E2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1122-E6FA-4DC6-8DF8-572C9931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E35F5-D036-4C1A-B957-641EBBF53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70879-4A9F-4B23-A0A4-BD389E29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12402-BDA4-4C7B-969B-C175ACB0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06B00-AD14-420D-9BA5-5F0EC12F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0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90E8-C30E-4518-B537-F26B8728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BCECA-7E1C-482F-8123-321B2D5E9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59E53-88A7-4127-8B6F-4DFD908F5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01B68-5110-40F4-BAED-5768EC4C5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86AB6-0857-4CDF-9021-362AC6BDD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1C9666-B6B3-4964-B050-922DCBD02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3213E-8109-4BCD-A8B6-FCCB4E70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9BA8D4-C189-4765-8ADB-59D016F7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87EF-5179-4A76-A825-50CDD7C3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30133-030F-4F2D-9556-BF4BCDFB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7F1F9-A2C5-4D84-81E3-A4C88A469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227E2-4C06-4527-A694-7BFCCFB4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6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AE83D-C72F-4838-91A3-C87CEC025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F2BB7-FDBD-4C1E-85CE-62A34FBD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01F8E-3BF9-4C6F-958E-97470CB0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1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97A6-1723-4266-8DC7-AA5BBF3D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A4931-47F2-4457-911B-7583F36B5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93598-BBBE-46D9-9534-D605E0847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E0A87-499D-47F8-851E-0D314513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AAA68-3513-48AE-9237-234ED6B5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C19A9-9B4D-4BDF-8473-B94F71E0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0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1846-F461-4784-B8A3-B8FEF709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4C7E2-6A0D-44AA-BEB8-5921FAEB3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308A8-E827-4267-84F1-822834A24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324E2-5FC6-4785-937B-74395A6A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04310-B6D7-477A-9919-BBBE2506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5164-49A3-4218-BC9D-C76CB1C7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9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70E2A-912A-44FD-A328-DAD79A42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0E9E1-5543-4774-A769-DB9CCC2B1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4D3C3-4CC3-41E6-A31A-09D0833B4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5E571-D783-4769-9D22-18FFDB417E9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1B874-DB72-4805-9433-EFEC15206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F29A5-9CF2-4183-950C-F6E61162E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9F3CD-97D6-4D94-BF2E-7DB729F3A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5216-FF22-4A25-92B7-B479BA514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16924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 ao Processamento de Imagens</a:t>
            </a:r>
            <a:br>
              <a:rPr lang="pt-BR" dirty="0"/>
            </a:br>
            <a:r>
              <a:rPr lang="pt-BR" sz="4400" dirty="0"/>
              <a:t>2021/1</a:t>
            </a:r>
            <a:br>
              <a:rPr lang="pt-BR" sz="4400" dirty="0"/>
            </a:br>
            <a:br>
              <a:rPr lang="pt-BR" sz="4400" dirty="0"/>
            </a:br>
            <a:br>
              <a:rPr lang="pt-BR" sz="4400" dirty="0"/>
            </a:br>
            <a:br>
              <a:rPr lang="pt-BR" sz="4400" dirty="0"/>
            </a:br>
            <a:r>
              <a:rPr lang="pt-BR" sz="4400" dirty="0"/>
              <a:t>Apresentação do Trabalho Final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8ECEC-AA1B-4317-9A85-76403D12E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30119"/>
            <a:ext cx="9144000" cy="1655762"/>
          </a:xfrm>
        </p:spPr>
        <p:txBody>
          <a:bodyPr/>
          <a:lstStyle/>
          <a:p>
            <a:r>
              <a:rPr lang="pt-BR" dirty="0"/>
              <a:t>Felipe Oliveira Magno Neves </a:t>
            </a:r>
          </a:p>
          <a:p>
            <a:r>
              <a:rPr lang="pt-BR" dirty="0"/>
              <a:t>18/0016296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5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F300-E392-4D14-A404-B18CDD4F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Corte de Borda de Erro Mínimo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5000-0D98-4E1C-B553-F77814E6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Quer-se conectar as seguintes imagens:</a:t>
            </a:r>
            <a:endParaRPr lang="en-US" dirty="0"/>
          </a:p>
        </p:txBody>
      </p:sp>
      <p:pic>
        <p:nvPicPr>
          <p:cNvPr id="5" name="Picture 4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03D4952-5296-4FD6-82B4-C9EAEA11D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9" y="2453226"/>
            <a:ext cx="4198749" cy="4198749"/>
          </a:xfrm>
          <a:prstGeom prst="rect">
            <a:avLst/>
          </a:prstGeom>
        </p:spPr>
      </p:pic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B7D2D618-4ACF-44C4-B94F-1697FC4E1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91" y="2453226"/>
            <a:ext cx="4198749" cy="419874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5884AA-5730-429F-80A5-F4331ED49040}"/>
              </a:ext>
            </a:extLst>
          </p:cNvPr>
          <p:cNvSpPr/>
          <p:nvPr/>
        </p:nvSpPr>
        <p:spPr>
          <a:xfrm>
            <a:off x="5425136" y="2565070"/>
            <a:ext cx="1046927" cy="4156364"/>
          </a:xfrm>
          <a:custGeom>
            <a:avLst/>
            <a:gdLst>
              <a:gd name="connsiteX0" fmla="*/ 1887 w 1046927"/>
              <a:gd name="connsiteY0" fmla="*/ 0 h 4156364"/>
              <a:gd name="connsiteX1" fmla="*/ 1046916 w 1046927"/>
              <a:gd name="connsiteY1" fmla="*/ 831273 h 4156364"/>
              <a:gd name="connsiteX2" fmla="*/ 25638 w 1046927"/>
              <a:gd name="connsiteY2" fmla="*/ 1615044 h 4156364"/>
              <a:gd name="connsiteX3" fmla="*/ 904412 w 1046927"/>
              <a:gd name="connsiteY3" fmla="*/ 2541320 h 4156364"/>
              <a:gd name="connsiteX4" fmla="*/ 1887 w 1046927"/>
              <a:gd name="connsiteY4" fmla="*/ 3360717 h 4156364"/>
              <a:gd name="connsiteX5" fmla="*/ 714407 w 1046927"/>
              <a:gd name="connsiteY5" fmla="*/ 4156364 h 415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6927" h="4156364">
                <a:moveTo>
                  <a:pt x="1887" y="0"/>
                </a:moveTo>
                <a:cubicBezTo>
                  <a:pt x="522422" y="281049"/>
                  <a:pt x="1042958" y="562099"/>
                  <a:pt x="1046916" y="831273"/>
                </a:cubicBezTo>
                <a:cubicBezTo>
                  <a:pt x="1050875" y="1100447"/>
                  <a:pt x="49389" y="1330036"/>
                  <a:pt x="25638" y="1615044"/>
                </a:cubicBezTo>
                <a:cubicBezTo>
                  <a:pt x="1887" y="1900052"/>
                  <a:pt x="908370" y="2250375"/>
                  <a:pt x="904412" y="2541320"/>
                </a:cubicBezTo>
                <a:cubicBezTo>
                  <a:pt x="900454" y="2832265"/>
                  <a:pt x="33555" y="3091543"/>
                  <a:pt x="1887" y="3360717"/>
                </a:cubicBezTo>
                <a:cubicBezTo>
                  <a:pt x="-29781" y="3629891"/>
                  <a:pt x="342313" y="3893127"/>
                  <a:pt x="714407" y="41563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0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F300-E392-4D14-A404-B18CDD4F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Corte de Borda de Erro Mínimo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5000-0D98-4E1C-B553-F77814E6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É escolhida uma espessura de borda, e a mesma é cortada: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F20C3-5932-408E-BA5F-91D4B59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431" y="2701924"/>
            <a:ext cx="942975" cy="3609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0D353-E2D5-45CA-B664-519EC32B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596" y="2701923"/>
            <a:ext cx="931297" cy="3609975"/>
          </a:xfrm>
          <a:prstGeom prst="rect">
            <a:avLst/>
          </a:prstGeom>
        </p:spPr>
      </p:pic>
      <p:pic>
        <p:nvPicPr>
          <p:cNvPr id="11" name="Picture 10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9C08E0EC-EB61-4E60-8818-DB0F56DE7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5" y="2701924"/>
            <a:ext cx="3609974" cy="3609974"/>
          </a:xfrm>
          <a:prstGeom prst="rect">
            <a:avLst/>
          </a:prstGeom>
        </p:spPr>
      </p:pic>
      <p:pic>
        <p:nvPicPr>
          <p:cNvPr id="12" name="Picture 11" descr="A picture containing white&#10;&#10;Description automatically generated">
            <a:extLst>
              <a:ext uri="{FF2B5EF4-FFF2-40B4-BE49-F238E27FC236}">
                <a16:creationId xmlns:a16="http://schemas.microsoft.com/office/drawing/2014/main" id="{01D8AA62-9739-41F9-9952-98BB6D899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54" y="2701923"/>
            <a:ext cx="3609975" cy="36099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C2B2B5-A9DF-4297-B5D0-8D62CAE27C2C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907969" y="4506911"/>
            <a:ext cx="942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883BE9-246B-40B8-BB14-29F320D1A8A3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7329893" y="4506911"/>
            <a:ext cx="942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F300-E392-4D14-A404-B18CDD4F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Corte de Borda de Erro Mínimo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5000-0D98-4E1C-B553-F77814E68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É computada a superfície de erro entre as bordas: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F20C3-5932-408E-BA5F-91D4B59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54" y="2374648"/>
            <a:ext cx="1133242" cy="4338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0D353-E2D5-45CA-B664-519EC32B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56" y="2370535"/>
            <a:ext cx="1120268" cy="4342482"/>
          </a:xfrm>
          <a:prstGeom prst="rect">
            <a:avLst/>
          </a:prstGeom>
        </p:spPr>
      </p:pic>
      <p:sp>
        <p:nvSpPr>
          <p:cNvPr id="4" name="Minus Sign 3">
            <a:extLst>
              <a:ext uri="{FF2B5EF4-FFF2-40B4-BE49-F238E27FC236}">
                <a16:creationId xmlns:a16="http://schemas.microsoft.com/office/drawing/2014/main" id="{82C988DC-3EA2-45A8-9323-BC74D41DBE32}"/>
              </a:ext>
            </a:extLst>
          </p:cNvPr>
          <p:cNvSpPr/>
          <p:nvPr/>
        </p:nvSpPr>
        <p:spPr>
          <a:xfrm>
            <a:off x="3400306" y="4013860"/>
            <a:ext cx="1365662" cy="985652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4A1ACFB-88EC-42AE-B72E-AC9246228CD6}"/>
              </a:ext>
            </a:extLst>
          </p:cNvPr>
          <p:cNvSpPr/>
          <p:nvPr/>
        </p:nvSpPr>
        <p:spPr>
          <a:xfrm>
            <a:off x="6991221" y="3859481"/>
            <a:ext cx="1674421" cy="1294410"/>
          </a:xfrm>
          <a:prstGeom prst="mathEqual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E9434-C130-4C6D-A4D0-7ED7931AE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29" y="2376285"/>
            <a:ext cx="1140031" cy="43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2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F300-E392-4D14-A404-B18CDD4F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0307"/>
            <a:ext cx="10515600" cy="1325563"/>
          </a:xfrm>
        </p:spPr>
        <p:txBody>
          <a:bodyPr/>
          <a:lstStyle/>
          <a:p>
            <a:r>
              <a:rPr lang="pt-BR" dirty="0"/>
              <a:t>Corte de Borda de Erro Mínimo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5000-0D98-4E1C-B553-F77814E6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2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computado o caminho de erro mínimo que percorre a superfície: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B90DA-1A27-4FEA-83C3-E8AB3E8B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62" y="1270861"/>
            <a:ext cx="1396629" cy="531988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6F26C6F-036B-4328-93E2-8B7FC045DB79}"/>
              </a:ext>
            </a:extLst>
          </p:cNvPr>
          <p:cNvSpPr/>
          <p:nvPr/>
        </p:nvSpPr>
        <p:spPr>
          <a:xfrm>
            <a:off x="5712549" y="3515872"/>
            <a:ext cx="1704814" cy="8298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4BCCDB-2FC4-4C6B-8434-0094C9DAFAA6}"/>
              </a:ext>
            </a:extLst>
          </p:cNvPr>
          <p:cNvSpPr/>
          <p:nvPr/>
        </p:nvSpPr>
        <p:spPr>
          <a:xfrm>
            <a:off x="7555911" y="1716819"/>
            <a:ext cx="2153511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057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2B45-10C6-40A4-B288-D2D139BE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Transformação do problema: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6F9EA6-05A0-446D-BDE4-F17F1E6FAA68}"/>
              </a:ext>
            </a:extLst>
          </p:cNvPr>
          <p:cNvSpPr/>
          <p:nvPr/>
        </p:nvSpPr>
        <p:spPr>
          <a:xfrm>
            <a:off x="5649685" y="5747658"/>
            <a:ext cx="892629" cy="8431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327ED-D5AD-4501-8CC6-4FF2FFAABD11}"/>
              </a:ext>
            </a:extLst>
          </p:cNvPr>
          <p:cNvSpPr/>
          <p:nvPr/>
        </p:nvSpPr>
        <p:spPr>
          <a:xfrm>
            <a:off x="2868880" y="2502725"/>
            <a:ext cx="892629" cy="8431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CDD45-7BA9-46F2-B922-C08DADF23350}"/>
              </a:ext>
            </a:extLst>
          </p:cNvPr>
          <p:cNvSpPr/>
          <p:nvPr/>
        </p:nvSpPr>
        <p:spPr>
          <a:xfrm>
            <a:off x="5649684" y="2502725"/>
            <a:ext cx="892629" cy="8431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845B30-0A0E-4C46-8A1E-73355BA502B8}"/>
              </a:ext>
            </a:extLst>
          </p:cNvPr>
          <p:cNvSpPr/>
          <p:nvPr/>
        </p:nvSpPr>
        <p:spPr>
          <a:xfrm>
            <a:off x="8430491" y="2502725"/>
            <a:ext cx="892629" cy="8431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B5328C-D621-4ECF-AFF2-13F58934F68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H="1" flipV="1">
            <a:off x="3315195" y="3345873"/>
            <a:ext cx="2780805" cy="2401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3CBF0E-A7D4-43E2-ACA9-B6B89818C60E}"/>
              </a:ext>
            </a:extLst>
          </p:cNvPr>
          <p:cNvCxnSpPr>
            <a:stCxn id="5" idx="0"/>
            <a:endCxn id="7" idx="2"/>
          </p:cNvCxnSpPr>
          <p:nvPr/>
        </p:nvCxnSpPr>
        <p:spPr>
          <a:xfrm flipH="1" flipV="1">
            <a:off x="6095999" y="3345873"/>
            <a:ext cx="1" cy="2401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B7E746-2CFD-49BF-BB75-F5B83C50C7A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V="1">
            <a:off x="6096000" y="3345873"/>
            <a:ext cx="2780806" cy="2401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556B86-C7FC-4157-9037-1E822913FA69}"/>
              </a:ext>
            </a:extLst>
          </p:cNvPr>
          <p:cNvSpPr txBox="1"/>
          <p:nvPr/>
        </p:nvSpPr>
        <p:spPr>
          <a:xfrm>
            <a:off x="3012375" y="2766951"/>
            <a:ext cx="60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A5800-48A8-47EE-A088-79E020D07BEA}"/>
              </a:ext>
            </a:extLst>
          </p:cNvPr>
          <p:cNvSpPr txBox="1"/>
          <p:nvPr/>
        </p:nvSpPr>
        <p:spPr>
          <a:xfrm rot="2405343">
            <a:off x="4402777" y="4033302"/>
            <a:ext cx="60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100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C316F-50A1-4590-93F4-67BFDF307960}"/>
              </a:ext>
            </a:extLst>
          </p:cNvPr>
          <p:cNvSpPr txBox="1"/>
          <p:nvPr/>
        </p:nvSpPr>
        <p:spPr>
          <a:xfrm>
            <a:off x="5793178" y="2766951"/>
            <a:ext cx="60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150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BC52B6-1210-408F-8E93-7A961809C72E}"/>
              </a:ext>
            </a:extLst>
          </p:cNvPr>
          <p:cNvSpPr txBox="1"/>
          <p:nvPr/>
        </p:nvSpPr>
        <p:spPr>
          <a:xfrm>
            <a:off x="8609610" y="2742827"/>
            <a:ext cx="60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2D4C10-819F-434D-AD34-5EEFFCA2BAB0}"/>
              </a:ext>
            </a:extLst>
          </p:cNvPr>
          <p:cNvSpPr txBox="1"/>
          <p:nvPr/>
        </p:nvSpPr>
        <p:spPr>
          <a:xfrm>
            <a:off x="6094016" y="4122572"/>
            <a:ext cx="60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150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7BF3E9-5DC2-40B8-B593-138D0892741C}"/>
              </a:ext>
            </a:extLst>
          </p:cNvPr>
          <p:cNvSpPr txBox="1"/>
          <p:nvPr/>
        </p:nvSpPr>
        <p:spPr>
          <a:xfrm rot="18639472">
            <a:off x="7425249" y="3957197"/>
            <a:ext cx="60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4DE56A-4786-4F7C-BB4A-E9C6E308B299}"/>
              </a:ext>
            </a:extLst>
          </p:cNvPr>
          <p:cNvSpPr txBox="1"/>
          <p:nvPr/>
        </p:nvSpPr>
        <p:spPr>
          <a:xfrm>
            <a:off x="7728069" y="4937853"/>
            <a:ext cx="4374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Imagem -&gt; Grafo Dirigido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456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/>
      <p:bldP spid="18" grpId="1"/>
      <p:bldP spid="19" grpId="0"/>
      <p:bldP spid="20" grpId="0"/>
      <p:bldP spid="20" grpId="1"/>
      <p:bldP spid="21" grpId="0"/>
      <p:bldP spid="21" grpId="1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F300-E392-4D14-A404-B18CDD4F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0307"/>
            <a:ext cx="10515600" cy="1325563"/>
          </a:xfrm>
        </p:spPr>
        <p:txBody>
          <a:bodyPr/>
          <a:lstStyle/>
          <a:p>
            <a:r>
              <a:rPr lang="pt-BR" dirty="0"/>
              <a:t>Corte de Borda de Erro Mínimo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5000-0D98-4E1C-B553-F77814E6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2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computado o caminho de erro mínimo que percorre a superfície: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B9CBD-7D90-4AD9-A02C-144A2508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938" y="1270861"/>
            <a:ext cx="1361580" cy="5319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DB90DA-1A27-4FEA-83C3-E8AB3E8B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462" y="1270861"/>
            <a:ext cx="1396629" cy="531988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6F26C6F-036B-4328-93E2-8B7FC045DB79}"/>
              </a:ext>
            </a:extLst>
          </p:cNvPr>
          <p:cNvSpPr/>
          <p:nvPr/>
        </p:nvSpPr>
        <p:spPr>
          <a:xfrm>
            <a:off x="5332539" y="3515872"/>
            <a:ext cx="1704814" cy="8298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3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F300-E392-4D14-A404-B18CDD4F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0307"/>
            <a:ext cx="10515600" cy="1325563"/>
          </a:xfrm>
        </p:spPr>
        <p:txBody>
          <a:bodyPr/>
          <a:lstStyle/>
          <a:p>
            <a:r>
              <a:rPr lang="pt-BR" dirty="0"/>
              <a:t>Corte de Borda de Erro Mínimo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5000-0D98-4E1C-B553-F77814E6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254"/>
            <a:ext cx="10515600" cy="63860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corte é transformado em uma máscara: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B9CBD-7D90-4AD9-A02C-144A2508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11" y="1270860"/>
            <a:ext cx="1361580" cy="531988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6F26C6F-036B-4328-93E2-8B7FC045DB79}"/>
              </a:ext>
            </a:extLst>
          </p:cNvPr>
          <p:cNvSpPr/>
          <p:nvPr/>
        </p:nvSpPr>
        <p:spPr>
          <a:xfrm>
            <a:off x="5332539" y="3515872"/>
            <a:ext cx="1704814" cy="8298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9AE987-33B8-47F8-9CE1-3A528152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356" y="1223360"/>
            <a:ext cx="1857265" cy="551651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725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F300-E392-4D14-A404-B18CDD4F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0307"/>
            <a:ext cx="10515600" cy="1325563"/>
          </a:xfrm>
        </p:spPr>
        <p:txBody>
          <a:bodyPr/>
          <a:lstStyle/>
          <a:p>
            <a:r>
              <a:rPr lang="pt-BR" dirty="0"/>
              <a:t>Corte de Borda de Erro Mínimo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5000-0D98-4E1C-B553-F77814E6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254"/>
            <a:ext cx="10515600" cy="6386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O corte é a máscara é usada no canal de transparência da imagem a ser colada, e esta é encaixada:</a:t>
            </a:r>
            <a:endParaRPr lang="en-US" dirty="0"/>
          </a:p>
        </p:txBody>
      </p:sp>
      <p:pic>
        <p:nvPicPr>
          <p:cNvPr id="9" name="Picture 8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998AE5FD-D279-4445-8741-E92B9B70D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" y="3009969"/>
            <a:ext cx="2257850" cy="2257850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AC0DBF3E-02A9-4DF1-9137-ADB65DEC2D84}"/>
              </a:ext>
            </a:extLst>
          </p:cNvPr>
          <p:cNvSpPr/>
          <p:nvPr/>
        </p:nvSpPr>
        <p:spPr>
          <a:xfrm>
            <a:off x="2401798" y="3651002"/>
            <a:ext cx="933669" cy="900514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CC7158C9-116E-4C00-88B1-7A73324DDA56}"/>
              </a:ext>
            </a:extLst>
          </p:cNvPr>
          <p:cNvSpPr/>
          <p:nvPr/>
        </p:nvSpPr>
        <p:spPr>
          <a:xfrm>
            <a:off x="3293947" y="2503918"/>
            <a:ext cx="380010" cy="306783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white&#10;&#10;Description automatically generated">
            <a:extLst>
              <a:ext uri="{FF2B5EF4-FFF2-40B4-BE49-F238E27FC236}">
                <a16:creationId xmlns:a16="http://schemas.microsoft.com/office/drawing/2014/main" id="{71BAE314-3E87-4D1E-B18B-8F8093DC8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57" y="2985594"/>
            <a:ext cx="2226786" cy="2226786"/>
          </a:xfrm>
          <a:prstGeom prst="rect">
            <a:avLst/>
          </a:prstGeom>
        </p:spPr>
      </p:pic>
      <p:sp>
        <p:nvSpPr>
          <p:cNvPr id="12" name="Minus Sign 11">
            <a:extLst>
              <a:ext uri="{FF2B5EF4-FFF2-40B4-BE49-F238E27FC236}">
                <a16:creationId xmlns:a16="http://schemas.microsoft.com/office/drawing/2014/main" id="{0FA3E85E-1099-4FEE-B752-8688130B6EC7}"/>
              </a:ext>
            </a:extLst>
          </p:cNvPr>
          <p:cNvSpPr/>
          <p:nvPr/>
        </p:nvSpPr>
        <p:spPr>
          <a:xfrm>
            <a:off x="5989128" y="3651001"/>
            <a:ext cx="874810" cy="940811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56439B-AE18-4B44-BE4A-B82A6CB6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168" y="2985594"/>
            <a:ext cx="749700" cy="222678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Left Bracket 13">
            <a:extLst>
              <a:ext uri="{FF2B5EF4-FFF2-40B4-BE49-F238E27FC236}">
                <a16:creationId xmlns:a16="http://schemas.microsoft.com/office/drawing/2014/main" id="{BCECBF5F-3AB2-4500-A631-29ACC657CEA4}"/>
              </a:ext>
            </a:extLst>
          </p:cNvPr>
          <p:cNvSpPr/>
          <p:nvPr/>
        </p:nvSpPr>
        <p:spPr>
          <a:xfrm rot="10800000">
            <a:off x="7777028" y="2503917"/>
            <a:ext cx="380010" cy="306783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55ED280E-16EC-4256-9917-BACDFC869BD3}"/>
              </a:ext>
            </a:extLst>
          </p:cNvPr>
          <p:cNvSpPr/>
          <p:nvPr/>
        </p:nvSpPr>
        <p:spPr>
          <a:xfrm>
            <a:off x="8216197" y="3690332"/>
            <a:ext cx="892177" cy="861184"/>
          </a:xfrm>
          <a:prstGeom prst="mathEqual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CE875E-9CBD-4FAA-98E8-4CA7EF104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533" y="3302873"/>
            <a:ext cx="2812052" cy="16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12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F300-E392-4D14-A404-B18CDD4F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Corte de Borda de Erro Mínimo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CE875E-9CBD-4FAA-98E8-4CA7EF10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85" y="1770149"/>
            <a:ext cx="7086430" cy="40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880C-6A84-4AA5-B778-D4CFE5DC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Quilting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662777-BCC1-48D2-89F7-0009E009A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Antes de tudo, subdividir imagem de textura: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D4C0A-C685-4D64-AE73-C2406817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24" y="2613268"/>
            <a:ext cx="2878968" cy="3563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C90D9-75DE-4425-B262-0B1EEFF3E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410" y="2558360"/>
            <a:ext cx="2719764" cy="36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C3F42B-4DEA-4B3B-9092-72A9BC6ACD23}"/>
              </a:ext>
            </a:extLst>
          </p:cNvPr>
          <p:cNvSpPr txBox="1">
            <a:spLocks/>
          </p:cNvSpPr>
          <p:nvPr/>
        </p:nvSpPr>
        <p:spPr>
          <a:xfrm>
            <a:off x="0" y="2530475"/>
            <a:ext cx="12192000" cy="1797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Síntese e Transferência de Textura com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Quilting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880C-6A84-4AA5-B778-D4CFE5DC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Quilting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B630D-B88B-4006-89C7-AA3420F44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Percorra a imagem a ser sintetizada em ordem de </a:t>
            </a:r>
            <a:r>
              <a:rPr lang="pt-BR" dirty="0" err="1"/>
              <a:t>rasterização</a:t>
            </a:r>
            <a:r>
              <a:rPr lang="pt-BR" dirty="0"/>
              <a:t> em passos de tamanho de um patch – menos a borda. 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Para cada local, procurar na textura fonte pedaços que satisfazem as condições de sobreposição*.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Calcular o corte de menor custo entre o novo bloco e os existentes anteriormente, aplicar o corte e colar o novo bloco na imagem.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880C-6A84-4AA5-B778-D4CFE5DC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Adaptando Algoritmo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Quilting</a:t>
            </a:r>
            <a:r>
              <a:rPr lang="pt-BR" dirty="0"/>
              <a:t> Para Transferência de Textura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B630D-B88B-4006-89C7-AA3420F44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Calcular um mapas de transferência para as imagens de textura e alvo.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Passar as imagens para níveis de cinza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Aplicar filtro gaussiano (forte) nas imagens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/>
              <a:t>(opcional) efetuar equalização de histograma nos mapas</a:t>
            </a:r>
          </a:p>
          <a:p>
            <a:pPr marL="457200" lvl="1" indent="0">
              <a:buNone/>
            </a:pPr>
            <a:r>
              <a:rPr lang="pt-BR" dirty="0"/>
              <a:t>Outros tipos de mapa de transferência são possíveis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Calcular erro entre a área do patch selecionado e posição alvo sendo coberta (nos mapas de transferência)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Adicionar erro às condições de sobreposição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(Opcional) Aplicar processo iterativo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9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de Resultados (Síntese)</a:t>
            </a:r>
            <a:endParaRPr lang="en-US" dirty="0"/>
          </a:p>
        </p:txBody>
      </p:sp>
      <p:pic>
        <p:nvPicPr>
          <p:cNvPr id="5" name="Picture 4" descr="A picture containing building material&#10;&#10;Description automatically generated">
            <a:extLst>
              <a:ext uri="{FF2B5EF4-FFF2-40B4-BE49-F238E27FC236}">
                <a16:creationId xmlns:a16="http://schemas.microsoft.com/office/drawing/2014/main" id="{5ECEEC27-22CE-4B0F-ADC5-CB12118A5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5" y="3227648"/>
            <a:ext cx="1734519" cy="1734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F77C1-DBDF-4526-96A2-AC436C0A1427}"/>
              </a:ext>
            </a:extLst>
          </p:cNvPr>
          <p:cNvSpPr txBox="1"/>
          <p:nvPr/>
        </p:nvSpPr>
        <p:spPr>
          <a:xfrm>
            <a:off x="4574187" y="1690688"/>
            <a:ext cx="6266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Artigo Original                          Obtido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56367-67DB-4F15-8E87-0255C864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51" y="2294826"/>
            <a:ext cx="3594847" cy="3600164"/>
          </a:xfrm>
          <a:prstGeom prst="rect">
            <a:avLst/>
          </a:prstGeom>
        </p:spPr>
      </p:pic>
      <p:pic>
        <p:nvPicPr>
          <p:cNvPr id="11" name="Picture 10" descr="A picture containing brick, container, building material, tiled&#10;&#10;Description automatically generated">
            <a:extLst>
              <a:ext uri="{FF2B5EF4-FFF2-40B4-BE49-F238E27FC236}">
                <a16:creationId xmlns:a16="http://schemas.microsoft.com/office/drawing/2014/main" id="{E27FDAF9-B62F-47C7-B9BB-393A44A77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50" y="2294826"/>
            <a:ext cx="3617627" cy="361762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776337-3408-4B73-AFA2-9BBA15FEA341}"/>
              </a:ext>
            </a:extLst>
          </p:cNvPr>
          <p:cNvSpPr/>
          <p:nvPr/>
        </p:nvSpPr>
        <p:spPr>
          <a:xfrm>
            <a:off x="2492514" y="3757411"/>
            <a:ext cx="1210676" cy="67499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38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D555259-1936-489C-A990-A1442D330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451" y="2294827"/>
            <a:ext cx="3607074" cy="3600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A56E9-2EE1-4176-9166-B59957F08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49" y="2298700"/>
            <a:ext cx="3617627" cy="3617627"/>
          </a:xfrm>
          <a:prstGeom prst="rect">
            <a:avLst/>
          </a:prstGeom>
        </p:spPr>
      </p:pic>
      <p:pic>
        <p:nvPicPr>
          <p:cNvPr id="4" name="Picture 3" descr="A picture containing berry, fruit, different, close&#10;&#10;Description automatically generated">
            <a:extLst>
              <a:ext uri="{FF2B5EF4-FFF2-40B4-BE49-F238E27FC236}">
                <a16:creationId xmlns:a16="http://schemas.microsoft.com/office/drawing/2014/main" id="{90DDE056-8F80-47D9-ABCD-4921C1ED7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4" y="3227646"/>
            <a:ext cx="1734519" cy="1734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de Resultados (Síntese)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F77C1-DBDF-4526-96A2-AC436C0A1427}"/>
              </a:ext>
            </a:extLst>
          </p:cNvPr>
          <p:cNvSpPr txBox="1"/>
          <p:nvPr/>
        </p:nvSpPr>
        <p:spPr>
          <a:xfrm>
            <a:off x="4574187" y="1690688"/>
            <a:ext cx="6266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Artigo Original                          Obtido</a:t>
            </a:r>
            <a:endParaRPr lang="en-US" sz="3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776337-3408-4B73-AFA2-9BBA15FEA341}"/>
              </a:ext>
            </a:extLst>
          </p:cNvPr>
          <p:cNvSpPr/>
          <p:nvPr/>
        </p:nvSpPr>
        <p:spPr>
          <a:xfrm>
            <a:off x="2492514" y="3757411"/>
            <a:ext cx="1210676" cy="67499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67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B8D7C2-346C-4202-90A8-06F5D256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452" y="2294827"/>
            <a:ext cx="3617628" cy="3606198"/>
          </a:xfrm>
          <a:prstGeom prst="rect">
            <a:avLst/>
          </a:prstGeom>
        </p:spPr>
      </p:pic>
      <p:pic>
        <p:nvPicPr>
          <p:cNvPr id="8" name="Picture 7" descr="A picture containing outdoor, brick, building material&#10;&#10;Description automatically generated">
            <a:extLst>
              <a:ext uri="{FF2B5EF4-FFF2-40B4-BE49-F238E27FC236}">
                <a16:creationId xmlns:a16="http://schemas.microsoft.com/office/drawing/2014/main" id="{5EC1271F-9C9D-48A9-9ADE-B265B86C0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49" y="2277362"/>
            <a:ext cx="3617627" cy="3617627"/>
          </a:xfrm>
          <a:prstGeom prst="rect">
            <a:avLst/>
          </a:prstGeom>
        </p:spPr>
      </p:pic>
      <p:pic>
        <p:nvPicPr>
          <p:cNvPr id="5" name="Picture 4" descr="A close up of a brick wall&#10;&#10;Description automatically generated with medium confidence">
            <a:extLst>
              <a:ext uri="{FF2B5EF4-FFF2-40B4-BE49-F238E27FC236}">
                <a16:creationId xmlns:a16="http://schemas.microsoft.com/office/drawing/2014/main" id="{A36D8696-5294-404C-BA5F-2C4163EB7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4" y="3184453"/>
            <a:ext cx="1751179" cy="1778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de Resultados (Síntese)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F77C1-DBDF-4526-96A2-AC436C0A1427}"/>
              </a:ext>
            </a:extLst>
          </p:cNvPr>
          <p:cNvSpPr txBox="1"/>
          <p:nvPr/>
        </p:nvSpPr>
        <p:spPr>
          <a:xfrm>
            <a:off x="4574187" y="1690688"/>
            <a:ext cx="6266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Artigo Original                          Obtido</a:t>
            </a:r>
            <a:endParaRPr lang="en-US" sz="3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776337-3408-4B73-AFA2-9BBA15FEA341}"/>
              </a:ext>
            </a:extLst>
          </p:cNvPr>
          <p:cNvSpPr/>
          <p:nvPr/>
        </p:nvSpPr>
        <p:spPr>
          <a:xfrm>
            <a:off x="2492514" y="3757411"/>
            <a:ext cx="1210676" cy="67499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16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D785F0-4727-4EC0-8024-86E3A9BA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451" y="2275462"/>
            <a:ext cx="3657262" cy="3701062"/>
          </a:xfrm>
          <a:prstGeom prst="rect">
            <a:avLst/>
          </a:prstGeom>
        </p:spPr>
      </p:pic>
      <p:pic>
        <p:nvPicPr>
          <p:cNvPr id="8" name="Picture 7" descr="A picture containing wall, brick, building, ground&#10;&#10;Description automatically generated">
            <a:extLst>
              <a:ext uri="{FF2B5EF4-FFF2-40B4-BE49-F238E27FC236}">
                <a16:creationId xmlns:a16="http://schemas.microsoft.com/office/drawing/2014/main" id="{C136E463-9E46-4E7F-9145-95AE2EC99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49" y="2308592"/>
            <a:ext cx="3623233" cy="3623233"/>
          </a:xfrm>
          <a:prstGeom prst="rect">
            <a:avLst/>
          </a:prstGeom>
        </p:spPr>
      </p:pic>
      <p:pic>
        <p:nvPicPr>
          <p:cNvPr id="5" name="Picture 4" descr="A close up of some bricks&#10;&#10;Description automatically generated with low confidence">
            <a:extLst>
              <a:ext uri="{FF2B5EF4-FFF2-40B4-BE49-F238E27FC236}">
                <a16:creationId xmlns:a16="http://schemas.microsoft.com/office/drawing/2014/main" id="{6FE091CC-4391-45F9-9055-A00626E14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3" y="3227646"/>
            <a:ext cx="1721623" cy="1734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de Resultados (Síntese)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F77C1-DBDF-4526-96A2-AC436C0A1427}"/>
              </a:ext>
            </a:extLst>
          </p:cNvPr>
          <p:cNvSpPr txBox="1"/>
          <p:nvPr/>
        </p:nvSpPr>
        <p:spPr>
          <a:xfrm>
            <a:off x="4574187" y="1690688"/>
            <a:ext cx="6266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Artigo Original                          Obtido</a:t>
            </a:r>
            <a:endParaRPr lang="en-US" sz="3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776337-3408-4B73-AFA2-9BBA15FEA341}"/>
              </a:ext>
            </a:extLst>
          </p:cNvPr>
          <p:cNvSpPr/>
          <p:nvPr/>
        </p:nvSpPr>
        <p:spPr>
          <a:xfrm>
            <a:off x="2492514" y="3757411"/>
            <a:ext cx="1210676" cy="67499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1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71AB6FF-3CCF-4883-9C90-9EBC7EDD0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13" y="2228005"/>
            <a:ext cx="3733800" cy="373380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EF6B1B5-A848-44D7-96F2-417E74914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43" y="3227646"/>
            <a:ext cx="1734519" cy="1734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Extra (Síntese)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776337-3408-4B73-AFA2-9BBA15FEA341}"/>
              </a:ext>
            </a:extLst>
          </p:cNvPr>
          <p:cNvSpPr/>
          <p:nvPr/>
        </p:nvSpPr>
        <p:spPr>
          <a:xfrm>
            <a:off x="4969014" y="3757411"/>
            <a:ext cx="1210676" cy="67499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133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B815F73-7278-40A9-9577-7846405C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79" y="3142405"/>
            <a:ext cx="1905000" cy="1905000"/>
          </a:xfrm>
          <a:prstGeom prst="rect">
            <a:avLst/>
          </a:prstGeom>
        </p:spPr>
      </p:pic>
      <p:pic>
        <p:nvPicPr>
          <p:cNvPr id="5" name="Picture 4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B9C08A06-1DFE-453D-BEEB-9D7F2891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13" y="2228005"/>
            <a:ext cx="37338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Extra (Síntese)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776337-3408-4B73-AFA2-9BBA15FEA341}"/>
              </a:ext>
            </a:extLst>
          </p:cNvPr>
          <p:cNvSpPr/>
          <p:nvPr/>
        </p:nvSpPr>
        <p:spPr>
          <a:xfrm>
            <a:off x="4969014" y="3757411"/>
            <a:ext cx="1210676" cy="67499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52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de Resultados (Transferência)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F77C1-DBDF-4526-96A2-AC436C0A1427}"/>
              </a:ext>
            </a:extLst>
          </p:cNvPr>
          <p:cNvSpPr txBox="1"/>
          <p:nvPr/>
        </p:nvSpPr>
        <p:spPr>
          <a:xfrm>
            <a:off x="5742587" y="1690688"/>
            <a:ext cx="5429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Artigo Original                 Obtido</a:t>
            </a:r>
            <a:endParaRPr lang="en-US" sz="32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455380-4C61-46AF-893E-E4ACDE2035A3}"/>
              </a:ext>
            </a:extLst>
          </p:cNvPr>
          <p:cNvSpPr/>
          <p:nvPr/>
        </p:nvSpPr>
        <p:spPr>
          <a:xfrm>
            <a:off x="4200669" y="4192799"/>
            <a:ext cx="869913" cy="47729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01F54A91-EF8A-4F5C-8987-138966B3B9BB}"/>
              </a:ext>
            </a:extLst>
          </p:cNvPr>
          <p:cNvSpPr/>
          <p:nvPr/>
        </p:nvSpPr>
        <p:spPr>
          <a:xfrm>
            <a:off x="1559188" y="4050251"/>
            <a:ext cx="708974" cy="762393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150BD4-B187-45ED-BFBD-5E244282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9" y="3329237"/>
            <a:ext cx="1323513" cy="2204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DC37A1-28E3-4DE2-8A33-DC507CEA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85" y="3329235"/>
            <a:ext cx="1687761" cy="2204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E3B775-31AD-4260-8F7E-D47E7346F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407" y="2321891"/>
            <a:ext cx="3307922" cy="4368152"/>
          </a:xfrm>
          <a:prstGeom prst="rect">
            <a:avLst/>
          </a:prstGeom>
        </p:spPr>
      </p:pic>
      <p:pic>
        <p:nvPicPr>
          <p:cNvPr id="4" name="Picture 3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65C9FEC3-BCFF-4AD4-B7BF-3AD45F7DB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763" y="2321891"/>
            <a:ext cx="3307922" cy="43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5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Extra (Transferência)</a:t>
            </a:r>
            <a:endParaRPr lang="en-US" dirty="0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01F54A91-EF8A-4F5C-8987-138966B3B9BB}"/>
              </a:ext>
            </a:extLst>
          </p:cNvPr>
          <p:cNvSpPr/>
          <p:nvPr/>
        </p:nvSpPr>
        <p:spPr>
          <a:xfrm>
            <a:off x="4739326" y="3299498"/>
            <a:ext cx="1356674" cy="1222105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B855A3DD-7441-4964-AAA9-18BC01E80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472151"/>
            <a:ext cx="4876800" cy="4876800"/>
          </a:xfrm>
          <a:prstGeom prst="rect">
            <a:avLst/>
          </a:prstGeom>
        </p:spPr>
      </p:pic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E8DF601-B96F-402B-AF9B-384173761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1" y="2157950"/>
            <a:ext cx="3228026" cy="32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8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59A2-8882-475C-B793-44C20851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23" y="1822496"/>
            <a:ext cx="11167753" cy="3213007"/>
          </a:xfrm>
        </p:spPr>
        <p:txBody>
          <a:bodyPr>
            <a:normAutofit/>
          </a:bodyPr>
          <a:lstStyle/>
          <a:p>
            <a:pPr algn="ctr"/>
            <a:r>
              <a:rPr lang="pt-BR" sz="9600" dirty="0"/>
              <a:t>Conceitos Básicos</a:t>
            </a:r>
            <a:br>
              <a:rPr lang="pt-BR" sz="9600" dirty="0"/>
            </a:br>
            <a:r>
              <a:rPr lang="pt-BR" sz="2000" dirty="0"/>
              <a:t>Com imagens do artigo original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7176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lant, tree&#10;&#10;Description automatically generated">
            <a:extLst>
              <a:ext uri="{FF2B5EF4-FFF2-40B4-BE49-F238E27FC236}">
                <a16:creationId xmlns:a16="http://schemas.microsoft.com/office/drawing/2014/main" id="{DCE8E3FE-E9B8-4606-BDCE-A9D69817C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Extra (Transferência)</a:t>
            </a:r>
            <a:endParaRPr lang="en-US" dirty="0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01F54A91-EF8A-4F5C-8987-138966B3B9BB}"/>
              </a:ext>
            </a:extLst>
          </p:cNvPr>
          <p:cNvSpPr/>
          <p:nvPr/>
        </p:nvSpPr>
        <p:spPr>
          <a:xfrm>
            <a:off x="4420156" y="3299497"/>
            <a:ext cx="1356674" cy="1222105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E8DF601-B96F-402B-AF9B-384173761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1" y="2157950"/>
            <a:ext cx="3228026" cy="3228026"/>
          </a:xfrm>
          <a:prstGeom prst="rect">
            <a:avLst/>
          </a:prstGeom>
        </p:spPr>
      </p:pic>
      <p:pic>
        <p:nvPicPr>
          <p:cNvPr id="4" name="Picture 3" descr="A body of water with a tower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DE184A6-F0F2-4E3C-BEF7-01BFC748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8250"/>
            <a:ext cx="5676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6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dark, night sky&#10;&#10;Description automatically generated">
            <a:extLst>
              <a:ext uri="{FF2B5EF4-FFF2-40B4-BE49-F238E27FC236}">
                <a16:creationId xmlns:a16="http://schemas.microsoft.com/office/drawing/2014/main" id="{095D8DDF-1B87-4729-B5BB-D7C19DFE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4" y="0"/>
            <a:ext cx="10292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52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Extra (Transferência)</a:t>
            </a:r>
            <a:endParaRPr lang="en-US" dirty="0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01F54A91-EF8A-4F5C-8987-138966B3B9BB}"/>
              </a:ext>
            </a:extLst>
          </p:cNvPr>
          <p:cNvSpPr/>
          <p:nvPr/>
        </p:nvSpPr>
        <p:spPr>
          <a:xfrm>
            <a:off x="4739326" y="3299498"/>
            <a:ext cx="1356674" cy="1222105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B855A3DD-7441-4964-AAA9-18BC01E80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472151"/>
            <a:ext cx="4876800" cy="4876800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8DE6249-EE95-4751-9142-CC441B2F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9" y="2543699"/>
            <a:ext cx="3849397" cy="28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09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7D14D23B-BCA9-44D7-B318-DFBE5D4C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16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ABA-9888-4452-8CFB-5D881FCC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Extra (Transferência)</a:t>
            </a:r>
            <a:endParaRPr lang="en-US" dirty="0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01F54A91-EF8A-4F5C-8987-138966B3B9BB}"/>
              </a:ext>
            </a:extLst>
          </p:cNvPr>
          <p:cNvSpPr/>
          <p:nvPr/>
        </p:nvSpPr>
        <p:spPr>
          <a:xfrm>
            <a:off x="4574226" y="3299498"/>
            <a:ext cx="1356674" cy="1222105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 descr="A body of water with a tower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DE184A6-F0F2-4E3C-BEF7-01BFC748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8250"/>
            <a:ext cx="5676900" cy="37846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63CFDC7-38B9-479C-8A9C-C14093C5C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9" y="2543699"/>
            <a:ext cx="3849397" cy="28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86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C0A2DC9-27B4-4C03-A905-43F5963F3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58" y="0"/>
            <a:ext cx="10337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67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15BB-F3D5-4FAB-8CE2-478D2183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Possíveis Otimizações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9F92-5F70-414C-90DA-1F1E898B0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uso de técnicas mais adequadas para encontrar o corte de erro mínimo – O algoritmo de </a:t>
            </a:r>
            <a:r>
              <a:rPr lang="pt-BR" dirty="0" err="1"/>
              <a:t>Dijkstra</a:t>
            </a:r>
            <a:r>
              <a:rPr lang="pt-BR" dirty="0"/>
              <a:t> modificado gerou bons resultados, mas é interessante investigar aplicação de algoritmos como A*. </a:t>
            </a:r>
          </a:p>
          <a:p>
            <a:r>
              <a:rPr lang="pt-BR" dirty="0"/>
              <a:t>Organização dos patches em ordem crescente de luminosidade de forma que seja possível fazer uma busca binária ao procurar-se a melhor opção disponível para transferência de texto</a:t>
            </a:r>
          </a:p>
          <a:p>
            <a:r>
              <a:rPr lang="pt-BR" dirty="0"/>
              <a:t>Uso de processamento paralelo na etapa encarregada de encontrar o patch com menor erro de inserção.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0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11CE-20AC-48F5-B9C2-BC6A0A40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E9FD-AA6C-4E96-8FF6-3D9599B00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Alexei A. </a:t>
            </a:r>
            <a:r>
              <a:rPr lang="en-US" dirty="0" err="1"/>
              <a:t>Efros</a:t>
            </a:r>
            <a:r>
              <a:rPr lang="en-US" dirty="0"/>
              <a:t>, and William T. Freeman, “Image Quilting for Texture Synthesis and Transfer”, 2001. </a:t>
            </a:r>
            <a:r>
              <a:rPr lang="en-US" dirty="0" err="1"/>
              <a:t>Acessado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 de </a:t>
            </a:r>
            <a:r>
              <a:rPr lang="en-US" dirty="0" err="1"/>
              <a:t>Outubro</a:t>
            </a:r>
            <a:r>
              <a:rPr lang="en-US" dirty="0"/>
              <a:t> de 2021. </a:t>
            </a:r>
            <a:r>
              <a:rPr lang="en-US" dirty="0" err="1"/>
              <a:t>Disponível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https://en.wikipedia.org/wiki/Texture_synthesis#cite_note-1</a:t>
            </a:r>
          </a:p>
          <a:p>
            <a:r>
              <a:rPr lang="en-US" dirty="0"/>
              <a:t>“Texture Synthesis”. </a:t>
            </a:r>
            <a:r>
              <a:rPr lang="en-US" dirty="0" err="1"/>
              <a:t>Acessado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 de </a:t>
            </a:r>
            <a:r>
              <a:rPr lang="en-US" dirty="0" err="1"/>
              <a:t>Outubro</a:t>
            </a:r>
            <a:r>
              <a:rPr lang="en-US" dirty="0"/>
              <a:t> de 2021. </a:t>
            </a:r>
            <a:r>
              <a:rPr lang="en-US" dirty="0" err="1"/>
              <a:t>Disponível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http://graphics.cs.cmu.edu/people/efros/research/synthesis.html </a:t>
            </a:r>
          </a:p>
          <a:p>
            <a:r>
              <a:rPr lang="en-US" dirty="0"/>
              <a:t>L. A. </a:t>
            </a:r>
            <a:r>
              <a:rPr lang="en-US" dirty="0" err="1"/>
              <a:t>Gatys</a:t>
            </a:r>
            <a:r>
              <a:rPr lang="en-US" dirty="0"/>
              <a:t>, A. S. Ecker and M. </a:t>
            </a:r>
            <a:r>
              <a:rPr lang="en-US" dirty="0" err="1"/>
              <a:t>Bethge</a:t>
            </a:r>
            <a:r>
              <a:rPr lang="en-US" dirty="0"/>
              <a:t>, "Image Style Transfer Using Convolutional Neural Networks," 2016 IEEE Conference on Computer Vision and Pattern Recognition (CVPR), 2016, pp. 2414- 2423, </a:t>
            </a:r>
            <a:r>
              <a:rPr lang="en-US" dirty="0" err="1"/>
              <a:t>doi</a:t>
            </a:r>
            <a:r>
              <a:rPr lang="en-US" dirty="0"/>
              <a:t>: 10.1109/CVPR.2016.265. </a:t>
            </a:r>
          </a:p>
          <a:p>
            <a:r>
              <a:rPr lang="en-US" dirty="0" err="1"/>
              <a:t>Kosma</a:t>
            </a:r>
            <a:r>
              <a:rPr lang="en-US" dirty="0"/>
              <a:t> </a:t>
            </a:r>
            <a:r>
              <a:rPr lang="en-US" dirty="0" err="1"/>
              <a:t>Kurlowicz</a:t>
            </a:r>
            <a:r>
              <a:rPr lang="en-US" dirty="0"/>
              <a:t>, "Cat Pet Free Stock Image" </a:t>
            </a:r>
            <a:r>
              <a:rPr lang="en-US" dirty="0" err="1"/>
              <a:t>Acessado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26 de </a:t>
            </a:r>
            <a:r>
              <a:rPr lang="en-US" dirty="0" err="1"/>
              <a:t>Outubro</a:t>
            </a:r>
            <a:r>
              <a:rPr lang="en-US" dirty="0"/>
              <a:t> de 2021. </a:t>
            </a:r>
            <a:r>
              <a:rPr lang="en-US" dirty="0" err="1"/>
              <a:t>Disponível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https://stocksnap.io/photo/cat-pet1CPSMUWHWX</a:t>
            </a:r>
          </a:p>
          <a:p>
            <a:r>
              <a:rPr lang="en-US" dirty="0"/>
              <a:t>Ben Alex Keen, "IMPLEMENTING DJIKSTRA'S SHORTEST PATH ALGORITHM WITH PYTHON" </a:t>
            </a:r>
            <a:r>
              <a:rPr lang="en-US" dirty="0" err="1"/>
              <a:t>Acessado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20 de </a:t>
            </a:r>
            <a:r>
              <a:rPr lang="en-US" dirty="0" err="1"/>
              <a:t>Outubro</a:t>
            </a:r>
            <a:r>
              <a:rPr lang="en-US" dirty="0"/>
              <a:t> de 2021. </a:t>
            </a:r>
            <a:r>
              <a:rPr lang="en-US" dirty="0" err="1"/>
              <a:t>Disponível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https://benalexkeen.com/implementingdjikstras-shortest-path-algorithm-with-python</a:t>
            </a:r>
          </a:p>
        </p:txBody>
      </p:sp>
    </p:spTree>
    <p:extLst>
      <p:ext uri="{BB962C8B-B14F-4D97-AF65-F5344CB8AC3E}">
        <p14:creationId xmlns:p14="http://schemas.microsoft.com/office/powerpoint/2010/main" val="124701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1745-4E03-4051-B465-8819BED8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Autofit/>
          </a:bodyPr>
          <a:lstStyle/>
          <a:p>
            <a:pPr algn="ctr"/>
            <a:r>
              <a:rPr lang="pt-BR" sz="12400" dirty="0">
                <a:latin typeface="Bell MT" panose="02020503060305020303" pitchFamily="18" charset="0"/>
              </a:rPr>
              <a:t>Isso é tudo, </a:t>
            </a:r>
            <a:br>
              <a:rPr lang="pt-BR" sz="12400" dirty="0">
                <a:latin typeface="Bell MT" panose="02020503060305020303" pitchFamily="18" charset="0"/>
              </a:rPr>
            </a:br>
            <a:r>
              <a:rPr lang="pt-BR" sz="12400" dirty="0">
                <a:latin typeface="Bell MT" panose="02020503060305020303" pitchFamily="18" charset="0"/>
              </a:rPr>
              <a:t>muito obrigado!</a:t>
            </a:r>
            <a:endParaRPr lang="en-US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96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92BA-05C2-4846-9DD8-7F43347E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síntese de textura</a:t>
            </a:r>
            <a:r>
              <a:rPr lang="en-US" dirty="0"/>
              <a:t>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8362AB-2EFE-4097-B261-B1D34414BD50}"/>
              </a:ext>
            </a:extLst>
          </p:cNvPr>
          <p:cNvSpPr/>
          <p:nvPr/>
        </p:nvSpPr>
        <p:spPr>
          <a:xfrm>
            <a:off x="4414935" y="3557290"/>
            <a:ext cx="1704814" cy="8298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9BFB31-6254-499E-9CFA-280D9B6F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76" y="3207741"/>
            <a:ext cx="2247608" cy="1529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EA7375-3C02-4B53-ADF1-545E8911C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452" y="2605384"/>
            <a:ext cx="40957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3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92BA-05C2-4846-9DD8-7F43347E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transferência de textura</a:t>
            </a:r>
            <a:r>
              <a:rPr lang="en-US" dirty="0"/>
              <a:t>?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8362AB-2EFE-4097-B261-B1D34414BD50}"/>
              </a:ext>
            </a:extLst>
          </p:cNvPr>
          <p:cNvSpPr/>
          <p:nvPr/>
        </p:nvSpPr>
        <p:spPr>
          <a:xfrm>
            <a:off x="7200667" y="3647079"/>
            <a:ext cx="1704814" cy="8298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6BF6CE34-9B21-4D2A-9546-8CEE4B39BA8C}"/>
              </a:ext>
            </a:extLst>
          </p:cNvPr>
          <p:cNvSpPr/>
          <p:nvPr/>
        </p:nvSpPr>
        <p:spPr>
          <a:xfrm>
            <a:off x="2656526" y="3399230"/>
            <a:ext cx="1389413" cy="1325563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F4C583-6827-43FF-AD48-D6157226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1" y="1983180"/>
            <a:ext cx="2301175" cy="38328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F51E1-1FA1-4F09-A044-6868CD06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647" y="1983180"/>
            <a:ext cx="2934489" cy="38328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E19595-72F9-461A-A228-8AF88C888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055" y="1983180"/>
            <a:ext cx="2902511" cy="38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609B-1FF6-4C61-B3F2-E8F9437A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2E348-FCD9-431F-9F82-AD41DC320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pt-BR" sz="4000" dirty="0"/>
              <a:t>Pós produção de filmes</a:t>
            </a:r>
          </a:p>
          <a:p>
            <a:endParaRPr lang="pt-BR" sz="4000" dirty="0"/>
          </a:p>
          <a:p>
            <a:r>
              <a:rPr lang="pt-BR" sz="4000" dirty="0"/>
              <a:t>Efeitos para fotos</a:t>
            </a:r>
          </a:p>
          <a:p>
            <a:endParaRPr lang="pt-BR" sz="4000" dirty="0"/>
          </a:p>
          <a:p>
            <a:r>
              <a:rPr lang="pt-BR" sz="4000" dirty="0"/>
              <a:t>Renderização otimizada em computação gráfica*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8E9A-9468-4609-ADE8-5A474049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de síntese de textura: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43837-1A82-4231-BBE4-4D2DF0F3C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Tiling</a:t>
            </a:r>
            <a:r>
              <a:rPr lang="pt-BR" dirty="0"/>
              <a:t> (Repetição simples)</a:t>
            </a:r>
          </a:p>
          <a:p>
            <a:endParaRPr lang="pt-BR" dirty="0"/>
          </a:p>
          <a:p>
            <a:r>
              <a:rPr lang="pt-BR" dirty="0"/>
              <a:t>Síntese por pixel</a:t>
            </a:r>
          </a:p>
          <a:p>
            <a:endParaRPr lang="pt-BR" dirty="0"/>
          </a:p>
          <a:p>
            <a:r>
              <a:rPr lang="pt-BR" dirty="0"/>
              <a:t>Síntese por patch (recorte)</a:t>
            </a:r>
          </a:p>
          <a:p>
            <a:endParaRPr lang="pt-BR" dirty="0"/>
          </a:p>
          <a:p>
            <a:r>
              <a:rPr lang="pt-BR" dirty="0"/>
              <a:t>Síntese por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  <a:p>
            <a:pPr lvl="2"/>
            <a:r>
              <a:rPr lang="pt-BR" dirty="0"/>
              <a:t>Transferência de textura </a:t>
            </a:r>
            <a:r>
              <a:rPr lang="pt-BR" dirty="0" err="1"/>
              <a:t>vs</a:t>
            </a:r>
            <a:r>
              <a:rPr lang="pt-BR" dirty="0"/>
              <a:t> transferência de estilo</a:t>
            </a:r>
          </a:p>
        </p:txBody>
      </p:sp>
    </p:spTree>
    <p:extLst>
      <p:ext uri="{BB962C8B-B14F-4D97-AF65-F5344CB8AC3E}">
        <p14:creationId xmlns:p14="http://schemas.microsoft.com/office/powerpoint/2010/main" val="425400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59A2-8882-475C-B793-44C20851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23" y="1822496"/>
            <a:ext cx="11167753" cy="3213007"/>
          </a:xfrm>
        </p:spPr>
        <p:txBody>
          <a:bodyPr>
            <a:normAutofit/>
          </a:bodyPr>
          <a:lstStyle/>
          <a:p>
            <a:pPr algn="ctr"/>
            <a:r>
              <a:rPr lang="pt-BR" sz="9600" dirty="0"/>
              <a:t>O Algoritmo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78095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526699-F858-45C1-9207-E76010C61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88" y="1042987"/>
            <a:ext cx="4057650" cy="4772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7880C-6A84-4AA5-B778-D4CFE5DC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 Básica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91F214-9F33-44F3-AA7F-9E6A7EE1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91" y="1338262"/>
            <a:ext cx="2486025" cy="447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A0AF4-F2D1-4A72-8180-1D1B26B5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769" y="1542428"/>
            <a:ext cx="25336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8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770</Words>
  <Application>Microsoft Office PowerPoint</Application>
  <PresentationFormat>Widescreen</PresentationFormat>
  <Paragraphs>93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Bell MT</vt:lpstr>
      <vt:lpstr>Calibri</vt:lpstr>
      <vt:lpstr>Calibri Light</vt:lpstr>
      <vt:lpstr>Office Theme</vt:lpstr>
      <vt:lpstr>Introdução ao Processamento de Imagens 2021/1    Apresentação do Trabalho Final</vt:lpstr>
      <vt:lpstr>PowerPoint Presentation</vt:lpstr>
      <vt:lpstr>Conceitos Básicos Com imagens do artigo original</vt:lpstr>
      <vt:lpstr>O que é síntese de textura?</vt:lpstr>
      <vt:lpstr>O que é transferência de textura?</vt:lpstr>
      <vt:lpstr>Aplicações</vt:lpstr>
      <vt:lpstr>Estratégias de síntese de textura:</vt:lpstr>
      <vt:lpstr>O Algoritmo</vt:lpstr>
      <vt:lpstr>Ideia Básica</vt:lpstr>
      <vt:lpstr>Corte de Borda de Erro Mínimo</vt:lpstr>
      <vt:lpstr>Corte de Borda de Erro Mínimo</vt:lpstr>
      <vt:lpstr>Corte de Borda de Erro Mínimo</vt:lpstr>
      <vt:lpstr>Corte de Borda de Erro Mínimo</vt:lpstr>
      <vt:lpstr>Transformação do problema:</vt:lpstr>
      <vt:lpstr>Corte de Borda de Erro Mínimo</vt:lpstr>
      <vt:lpstr>Corte de Borda de Erro Mínimo</vt:lpstr>
      <vt:lpstr>Corte de Borda de Erro Mínimo</vt:lpstr>
      <vt:lpstr>Corte de Borda de Erro Mínimo</vt:lpstr>
      <vt:lpstr>Algoritmo Image Quilting</vt:lpstr>
      <vt:lpstr>Algoritmo Image Quilting</vt:lpstr>
      <vt:lpstr>Adaptando Algoritmo Image Quilting Para Transferência de Textura</vt:lpstr>
      <vt:lpstr>Comparação de Resultados (Síntese)</vt:lpstr>
      <vt:lpstr>Comparação de Resultados (Síntese)</vt:lpstr>
      <vt:lpstr>Comparação de Resultados (Síntese)</vt:lpstr>
      <vt:lpstr>Comparação de Resultados (Síntese)</vt:lpstr>
      <vt:lpstr>Resultados Extra (Síntese)</vt:lpstr>
      <vt:lpstr>Resultados Extra (Síntese)</vt:lpstr>
      <vt:lpstr>Comparação de Resultados (Transferência)</vt:lpstr>
      <vt:lpstr>Resultados Extra (Transferência)</vt:lpstr>
      <vt:lpstr>PowerPoint Presentation</vt:lpstr>
      <vt:lpstr>Resultados Extra (Transferência)</vt:lpstr>
      <vt:lpstr>PowerPoint Presentation</vt:lpstr>
      <vt:lpstr>Resultados Extra (Transferência)</vt:lpstr>
      <vt:lpstr>PowerPoint Presentation</vt:lpstr>
      <vt:lpstr>Resultados Extra (Transferência)</vt:lpstr>
      <vt:lpstr>PowerPoint Presentation</vt:lpstr>
      <vt:lpstr>Possíveis Otimizações</vt:lpstr>
      <vt:lpstr>Referências:</vt:lpstr>
      <vt:lpstr>Isso é tudo,  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Processamento de Imagens 2021/1 Apresentação do Trabalho Final</dc:title>
  <dc:creator>Felipe Neves</dc:creator>
  <cp:lastModifiedBy>Felipe Neves</cp:lastModifiedBy>
  <cp:revision>6</cp:revision>
  <dcterms:created xsi:type="dcterms:W3CDTF">2021-10-27T15:42:28Z</dcterms:created>
  <dcterms:modified xsi:type="dcterms:W3CDTF">2021-10-27T20:51:36Z</dcterms:modified>
</cp:coreProperties>
</file>